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56" r:id="rId4"/>
    <p:sldId id="275" r:id="rId5"/>
    <p:sldId id="273" r:id="rId6"/>
    <p:sldId id="257" r:id="rId7"/>
    <p:sldId id="259" r:id="rId8"/>
    <p:sldId id="258" r:id="rId9"/>
    <p:sldId id="263" r:id="rId10"/>
    <p:sldId id="264" r:id="rId11"/>
    <p:sldId id="268" r:id="rId12"/>
    <p:sldId id="269" r:id="rId13"/>
    <p:sldId id="260" r:id="rId14"/>
    <p:sldId id="270" r:id="rId15"/>
    <p:sldId id="261" r:id="rId16"/>
    <p:sldId id="267" r:id="rId17"/>
    <p:sldId id="262" r:id="rId18"/>
    <p:sldId id="271" r:id="rId19"/>
    <p:sldId id="265" r:id="rId20"/>
    <p:sldId id="266" r:id="rId21"/>
    <p:sldId id="274" r:id="rId2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85829-DE77-4927-8834-2B86EE4EE4A6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96F89-4EC9-4E3B-A938-FB03ACBE0CE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29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2ADC0-909F-0543-A922-13880F1A3B43}" type="slidenum">
              <a:rPr kumimoji="0" lang="en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69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when we do the first demo. Functions, Cursors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6F89-4EC9-4E3B-A938-FB03ACBE0CE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047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when we do the second demo. The one about naming procedures </a:t>
            </a:r>
            <a:r>
              <a:rPr lang="en-GB" dirty="0" err="1"/>
              <a:t>sp_procname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6F89-4EC9-4E3B-A938-FB03ACBE0CE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520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Crash Boom Bang demo goes here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6F89-4EC9-4E3B-A938-FB03ACBE0CE6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151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DBFE-28A2-C337-1495-2EA76A034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2E194-48C5-FE33-887B-3C8B7E391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D4A0A-BDB5-6983-0669-F44B62D9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938EE-6721-B45A-374D-CE4C083B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1974F-323C-D578-C070-FFADE00F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229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302B-6B6B-E3C7-B644-CFB696D2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BC80A-B7A3-C900-EF0B-C1636E862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CB901-63CD-88BA-0150-380BA52D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92E4F-FF44-E7CD-BD2C-FBB6F60D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3F22-A337-374B-B251-FAF4AA87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010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1C387-83CD-98F0-83C5-0B501FF02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E2B64-E15E-7CE4-3C6A-00A99AEC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A5DD-861F-1AED-6ADA-E04F5404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4E792-9695-7D31-AB70-0B210D0C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513A8-761A-E4E8-E754-395D3E2C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9643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568F-3F0D-6AB1-1A6B-1C3AF5E5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12FCA-0271-8EE7-58AB-0185733F7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1B433-7C4D-A9DE-F30A-AFA71A64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17EAE-2849-BD59-6490-3830A2F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D55AC-FD9F-A6D9-12D8-5F108B28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7482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A652-3994-E419-C0CC-A43104A3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A434-CDEC-D048-1ABD-52AEB4E24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21F6D-9461-0F31-BA77-B34D756A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CB783-F640-CB44-77B1-D1187A7A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34088-ACD8-FFA3-FEE2-A93D2959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39964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18F9-7859-5522-0CA6-3CD95E611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1D264-E42A-2A80-E4DC-9C27105BB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B3A7B-7731-E2B0-D042-C6541C9A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629AE-655F-A3FF-E599-DF64A715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92058-65C8-3BAA-6586-3E7C76E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5446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ABCD-7CFA-0B70-4E67-AAE0A0AE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7E01D-E565-721B-AEDA-B323A60E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28AD3-F793-F07A-C8EA-85D6A3C80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F0A1-BEAA-7A7A-C20B-18AB15E4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33DC1-2E0C-A58B-E415-1D4252A0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FDC5D-C0BF-D8FA-C277-4C1F22F1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29386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E558-A743-F210-EDB0-E3F4EAA4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2564-571E-C6DD-A4CA-8C3FCAFF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5B07D-AE52-01A5-174B-CC9FFB918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767B4-96E8-D4B4-F53D-37768C95B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FEA9D-3196-C3B4-04FF-6B511DA9F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184D2-BCD1-57F5-8249-9DF236E07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D17B1-1A9A-1037-072F-8D0D0B91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B0C5E-38E9-1FD1-E073-9D76B766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8867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1D97-3531-72DE-81F5-8DEB7A65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8E964-2EC6-B0F3-2C70-A3D26D1A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0681E-BCF8-2904-0E0C-24D55220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30870-B0A8-DB4B-ECEC-F925AA2B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67714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DDE9A-C94D-AA24-B9EB-9C087F5E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EBB51-3453-D9F0-A9DF-74EC471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21594-0640-1D79-E8B1-0EAB0ADD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46021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8D7-1269-CEBD-6530-815964B5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F7DD2-58E0-C9CF-A8DD-7AC9CC3C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37CE-DF11-D554-CC8D-6464BBE96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567D9-23A0-8247-9247-A68131E8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BEFBD-B393-7DA3-F0C7-1D2C9BD7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FBA8C-E857-AE5A-E4F5-1C03345F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4344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BE50-B8D4-BE6C-3B7E-E1C55F55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E4B5-30D4-F02F-E122-0880C2D02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7421E-D872-396F-E8F0-1E692D0F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6183-35CE-3007-EF8C-1081B718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78BD-8AA4-C71E-A1A2-4CA3BDA5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8719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B042-8E29-7F47-F84F-1E670A3D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CB9BA-8FDB-3FF4-6D19-5A03E54AA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11DAC-C2A4-8E5C-4629-F92D5CF9F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BF207-80A8-24FE-3B9D-1D9C4E0E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28855-A4E4-5F6A-497D-1B20ACD7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B5BF9-57B2-8396-4F7C-E1239F5D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14205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85F5-FD5F-7046-3AC6-08D4845D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8DBAC-EB0E-77EB-F855-04406BB33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046BF-E9F9-B453-C37E-E108FD18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742D-0911-41C2-B7F0-09628CB50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1FDB-001C-DBF7-AB98-DE150764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76916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08927-25BC-B24C-144C-1A8895BF1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AAA12-4FCB-6E72-BA7F-F00E3AABC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DE150-669A-BD35-1EA2-7D99BE9F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DE809-536B-B2CB-20FD-37F3C2AB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64FD5-D799-A96C-E4A2-A3D3CB9B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20468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7486-45A9-B79B-F1B7-853953B6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9D6A9-55A2-5AEF-5E80-8A8BC740B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C332-43B1-784F-86CE-FABB95A3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C634-8243-5D4E-0C27-008C83CB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74C78-BB59-C152-C15F-C91CD15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25862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F42F-14DF-F8FE-A721-5E3A30CF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785CA-D898-055F-F655-A1A2199B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491E6-29C6-FB54-8E5C-7177D2F7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A81E-1DF3-D085-6F88-735C98EA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BE55-35C6-EECF-CB6D-DC522BA9D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6904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FA6D-111E-9570-32BF-96B824C98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7E193-7CC3-3210-53A9-77375C82E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B23E5-56BF-518B-BC01-7A58EC24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98D9-ADE9-F622-EB7C-C34CF76C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7A8CF-028B-46F6-2ED2-3BAF03C5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30467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BB59-83BB-3DC3-DED6-13C776FC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86E2-F533-B021-7BEC-44B5C51B3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4F9B0-A736-A1BB-5878-1E3C47435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72C37-5FD2-E400-7DD6-CE6231DB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69EB1-10F6-7AB2-3AA8-D96977872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6596F-D125-3A93-2F55-CE3E319A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1607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BD46-B2DA-2FE6-4E3E-E569AAD4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88DCE-CB1C-CF73-DEE2-0E162DD0B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37499-7F8D-0C01-8709-E86D0AD17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12BC1-ABA8-02B0-5E1B-DBAAB7EE3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7B3B7-2053-CD19-12BB-23144DABC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7BA41-FD5F-D012-37F1-1D013481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7797C-737C-61AB-B45E-892A29DA2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B60D1-81D5-CFE3-8454-2EF0052F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65399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B01A-92A8-01CD-3EF4-48BE4507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03904-975F-536D-6BBE-248696E4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4E7DD-991E-8A33-418C-74A555DC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CC7F7-2F46-6D7B-F0C3-BFD6FC00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299704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EE5288-F0A3-F9CB-F7E5-66B81BB5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8B219-3E8B-3320-CAAF-5EFBBB4E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93DAA-AD53-7489-568C-005EAEFF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284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F6AE-CD34-3D4F-979E-2C194DCC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6D684-8A49-75B5-5B1F-0B6FEC3A6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71F10-D2A2-4B68-9281-B1C2B02F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55807-044F-D379-760E-E97993A5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EB8E-664C-D693-F098-B8BE96FC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2139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6ED0-08DB-00E8-AE01-79ECEEC5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3DD02-C41B-3B83-F9A3-F468F9FAB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35E61-918F-3C45-F118-392A2BC8A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A81E5-F2D3-4795-6537-E9665DE3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95264-43C8-CB4C-D04F-7F40F33A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2CCD9-BAAC-E2B0-F364-19B9ACDE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47304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2248-12FC-D658-16F1-6F8A2381F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7C41A-A1F7-4E7C-4C04-D99596990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696B0-C746-B4A6-1F99-D51A5217F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135C5-5369-8F43-0FDA-FFC61CE4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44886-AB42-A3B9-3A4C-34A7EC7F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6630B-E468-4C4E-8D09-D62654DF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18039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7DDE-E58A-F882-5693-3677113E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F361E-C12C-1A89-8474-308A97557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8D924-1BC5-D794-4DD9-1FAA004D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C02EF-4417-C4C2-C048-B050F740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AB4C4-4F2F-E306-3D2A-E703AA69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2535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D423F-7794-68D0-A867-145334D83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47388-7409-506A-8002-B8ED97FD4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B418C-4E65-3506-2DF6-699A7A506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C2B6E-1506-167A-03BC-965F8BFE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2969C-9A2A-3393-EA5C-9AD91191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6927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B3E7-D443-A0A0-8F71-0CDCFD73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BAF2-A877-DADA-509F-22339CEAC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F604D-819D-F9A9-C5E5-DDD19F602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40B8-B6B3-3D19-FA3F-3100630C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694D5-4A0B-1339-3020-DCFABBA7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C15D0-AF91-41DB-BF2E-AD6F0590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808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E710-8370-D591-5B4C-46AEA49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ED37B-DF99-47DF-7701-51B9A1B78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BF7D-390A-40BB-8272-609458A6A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73923-50FE-D16D-6026-DE7A88812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5A00F-81BC-606B-9155-7CCB8670D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C6D88-A4E9-77CB-7FD1-311C03BF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8FFFB-3EAE-FD55-DB7C-9D4A2A7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D10D6-676B-3F48-477A-BFCCB401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608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5937-3850-242A-8265-D244D958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15762-5680-AB9A-B4AE-F4C643B9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FC7CD-BE69-3522-25CD-0B882A77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C3230-00BA-7813-CB90-9F3ED538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316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147C9-D350-8A32-6ADB-67A103C6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2E11E-0578-40CB-695B-7E055137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0786-D28E-C060-E613-0B4FAB7F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247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CEE3-DEA0-9C25-80B9-75EAE4DD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F73ED-A5D0-3BCA-CD2E-0293FD3B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D760-31DC-4476-7EBA-BC418A43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0E343-DC66-C3E9-871C-22016D65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CE31B-D4CD-9F69-5FBD-F54324A5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81AFD-D3EA-EF52-5855-6E74EA04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69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6A8E-BAAF-CB8A-957C-5C07E5ED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B54E06-A6FF-0480-FE74-ABC3FDDBA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9FB6-2F3C-3FF8-9142-8F5F1E7FE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6FC07-CE4F-061C-125F-92664A89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C227-B84D-FACB-3910-0B992173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5DD14-3BAB-5AD2-67B7-53A07B93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338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1BCEC-C418-37D8-4319-E2F550A0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2FF07-4AB2-8614-C601-33087AA5F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FF618-209E-CD4A-BF55-5E794D77F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69C624-DE7C-4C92-B706-E4A2487C993D}" type="datetimeFigureOut">
              <a:rPr lang="LID4096" smtClean="0"/>
              <a:t>08/30/2024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3E08-A824-2B1B-CEAD-C2E0E8F2A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1E924-277E-174F-8485-74545EADA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225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18BD1-DD97-CB7E-360A-B30FE9B5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ED7B1-9AE4-AD2F-8A3D-BF838B77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94504-042F-AE21-25D8-C55410E27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FA0D10-BC64-3B4F-8F51-D7E4277EC7F2}" type="datetimeFigureOut">
              <a:rPr lang="en-SE" smtClean="0"/>
              <a:t>08/30/2024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116BE-38D7-3569-BE6F-05E86C705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76D2C-46E0-B306-63A1-A7CF59093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7620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41E0-4198-634A-5109-D9D570D3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549B9-70F4-0315-693E-E0D11FC9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76994-A343-2FE2-2885-EB961F7E8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EBC61-6493-6943-BFC0-FEDAB404CC17}" type="datetimeFigureOut">
              <a:rPr lang="en-NO" smtClean="0"/>
              <a:t>08/30/2024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E761-BE5D-2F46-4641-26C400DFE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6E91-15C1-AB93-9E2E-E6B863374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4962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ofpoint.com/us/blog/information-protection/2024-data-loss-landscape-report-dlp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F9539-A255-7F8D-F466-40D670B0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800"/>
              <a:t>SQL Server Worst Practices</a:t>
            </a:r>
            <a:endParaRPr lang="LID4096" sz="4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erson holding a phone and a pile of data&#10;&#10;Description automatically generated">
            <a:extLst>
              <a:ext uri="{FF2B5EF4-FFF2-40B4-BE49-F238E27FC236}">
                <a16:creationId xmlns:a16="http://schemas.microsoft.com/office/drawing/2014/main" id="{8A02193C-C8D8-8F90-8477-694BD4FAB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46E723-36CF-FF30-6F83-F8801A37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Magnus Ahlkvist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SQL Server Specialist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Transmokopter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SQL AB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@transmokopter on social media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Data Platform MVP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Maker of mistakes</a:t>
            </a:r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19F51-501E-F679-183E-B4F929F5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GB" sz="3800">
                <a:solidFill>
                  <a:schemeClr val="bg1"/>
                </a:solidFill>
              </a:rPr>
              <a:t>There once was a young(ish) developer</a:t>
            </a:r>
            <a:endParaRPr lang="LID4096" sz="3800">
              <a:solidFill>
                <a:schemeClr val="bg1"/>
              </a:solidFill>
            </a:endParaRP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FB868-47A5-D19E-94C4-D72C1D3F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Who all of a sudden found it he’s also the DBA.</a:t>
            </a:r>
          </a:p>
          <a:p>
            <a:r>
              <a:rPr lang="en-GB" sz="2000">
                <a:solidFill>
                  <a:schemeClr val="bg1"/>
                </a:solidFill>
              </a:rPr>
              <a:t>The only DBA</a:t>
            </a:r>
            <a:endParaRPr lang="LID4096" sz="2000">
              <a:solidFill>
                <a:schemeClr val="bg1"/>
              </a:solidFill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 young senior DBA in total control with a messy server room behind him">
            <a:extLst>
              <a:ext uri="{FF2B5EF4-FFF2-40B4-BE49-F238E27FC236}">
                <a16:creationId xmlns:a16="http://schemas.microsoft.com/office/drawing/2014/main" id="{3DD0B9BF-766F-D339-5F7B-AC988A68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595726"/>
            <a:ext cx="5666547" cy="56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3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E4FF-D84B-1C7F-72E0-AA15C3C9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Don’t let your databases grow out of control</a:t>
            </a:r>
            <a:endParaRPr lang="LID4096" sz="42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1320-0D6D-B1FF-B8E1-47C9C6629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Free space in files = evil, right?</a:t>
            </a:r>
          </a:p>
          <a:p>
            <a:r>
              <a:rPr lang="en-GB" sz="2200" dirty="0"/>
              <a:t>Let’s use </a:t>
            </a:r>
            <a:r>
              <a:rPr lang="en-GB" sz="2200" dirty="0" err="1"/>
              <a:t>autoshrink</a:t>
            </a:r>
            <a:endParaRPr lang="en-GB" sz="2200" dirty="0"/>
          </a:p>
          <a:p>
            <a:r>
              <a:rPr lang="en-GB" sz="2200" dirty="0"/>
              <a:t>Or at least shrink them manually once per day..</a:t>
            </a:r>
          </a:p>
          <a:p>
            <a:r>
              <a:rPr lang="en-GB" sz="2200" dirty="0"/>
              <a:t>Index maintenance tends to grow the transaction log file. SHRINK IT IMMEDIATELY AFTER</a:t>
            </a:r>
          </a:p>
          <a:p>
            <a:r>
              <a:rPr lang="en-GB" sz="900" dirty="0"/>
              <a:t>You do know I’m kidding, right?</a:t>
            </a:r>
            <a:endParaRPr lang="LID4096" sz="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5EA77-0E73-55CA-AA4D-3DDC63D5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4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E4FF-D84B-1C7F-72E0-AA15C3C9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GB" sz="4200" dirty="0"/>
              <a:t>Some shrink actions you should take on a regular basis</a:t>
            </a:r>
            <a:endParaRPr lang="LID4096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1320-0D6D-B1FF-B8E1-47C9C6629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70000" lnSpcReduction="20000"/>
          </a:bodyPr>
          <a:lstStyle/>
          <a:p>
            <a:r>
              <a:rPr lang="en-GB" sz="2200" dirty="0"/>
              <a:t>Don’t shrink the database.</a:t>
            </a:r>
          </a:p>
          <a:p>
            <a:r>
              <a:rPr lang="en-GB" sz="2200" dirty="0"/>
              <a:t>Don’t shrink the logfile.</a:t>
            </a:r>
          </a:p>
          <a:p>
            <a:r>
              <a:rPr lang="en-GB" sz="2200" dirty="0"/>
              <a:t>Don’t even think about shrinking your </a:t>
            </a:r>
            <a:r>
              <a:rPr lang="en-GB" sz="2200" dirty="0" err="1"/>
              <a:t>tempdb</a:t>
            </a:r>
            <a:r>
              <a:rPr lang="en-GB" sz="2200" dirty="0"/>
              <a:t>.</a:t>
            </a:r>
          </a:p>
          <a:p>
            <a:r>
              <a:rPr lang="en-GB" sz="2200" dirty="0"/>
              <a:t>If you purge last year’s data from the database and see a lot of free space: DO NOTHING AT ALL, DON’T TOUCH, LEAVE IT BE!</a:t>
            </a:r>
          </a:p>
          <a:p>
            <a:r>
              <a:rPr lang="en-GB" sz="2200" dirty="0"/>
              <a:t>If your storage admin tells you the databases consume A LOT of disk, these are some proper responses:</a:t>
            </a:r>
          </a:p>
          <a:p>
            <a:pPr lvl="1"/>
            <a:r>
              <a:rPr lang="en-GB" sz="1800" dirty="0"/>
              <a:t>Yes, I know.</a:t>
            </a:r>
          </a:p>
          <a:p>
            <a:pPr lvl="1"/>
            <a:r>
              <a:rPr lang="en-GB" sz="1800" dirty="0"/>
              <a:t>Uh, yeah? What about it?</a:t>
            </a:r>
          </a:p>
          <a:p>
            <a:pPr lvl="1"/>
            <a:r>
              <a:rPr lang="en-GB" sz="1800" dirty="0"/>
              <a:t>Yep, so you probably need to make sure we have more disk to allocate from our SAN.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5EA77-0E73-55CA-AA4D-3DDC63D5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3545C1-02A3-D5CF-2E86-0D2645A5A42F}"/>
              </a:ext>
            </a:extLst>
          </p:cNvPr>
          <p:cNvCxnSpPr>
            <a:cxnSpLocks/>
          </p:cNvCxnSpPr>
          <p:nvPr/>
        </p:nvCxnSpPr>
        <p:spPr>
          <a:xfrm>
            <a:off x="6468762" y="0"/>
            <a:ext cx="5723238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CACAD-D7C4-67B5-F052-0296E337DCDF}"/>
              </a:ext>
            </a:extLst>
          </p:cNvPr>
          <p:cNvCxnSpPr>
            <a:cxnSpLocks/>
          </p:cNvCxnSpPr>
          <p:nvPr/>
        </p:nvCxnSpPr>
        <p:spPr>
          <a:xfrm flipH="1">
            <a:off x="5902908" y="0"/>
            <a:ext cx="6287569" cy="68579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B92DFE-CBAD-B81E-0B3F-29763559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v-SE" sz="5000"/>
              <a:t>Taking backups is pretty cool.</a:t>
            </a:r>
          </a:p>
        </p:txBody>
      </p:sp>
      <p:sp>
        <p:nvSpPr>
          <p:cNvPr id="10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DDA1D0-D19C-C73B-AD74-7031964D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v-SE" sz="2200" dirty="0" err="1"/>
              <a:t>Being</a:t>
            </a:r>
            <a:r>
              <a:rPr lang="sv-SE" sz="2200" dirty="0"/>
              <a:t> </a:t>
            </a:r>
            <a:r>
              <a:rPr lang="sv-SE" sz="2200" dirty="0" err="1"/>
              <a:t>able</a:t>
            </a:r>
            <a:r>
              <a:rPr lang="sv-SE" sz="2200" dirty="0"/>
              <a:t> to </a:t>
            </a:r>
            <a:r>
              <a:rPr lang="sv-SE" sz="2200" dirty="0" err="1"/>
              <a:t>restore</a:t>
            </a:r>
            <a:r>
              <a:rPr lang="sv-SE" sz="2200" dirty="0"/>
              <a:t> backups is </a:t>
            </a:r>
            <a:r>
              <a:rPr lang="sv-SE" sz="2200" dirty="0" err="1"/>
              <a:t>way</a:t>
            </a:r>
            <a:r>
              <a:rPr lang="sv-SE" sz="2200" dirty="0"/>
              <a:t> </a:t>
            </a:r>
            <a:r>
              <a:rPr lang="sv-SE" sz="2200" dirty="0" err="1"/>
              <a:t>cooler</a:t>
            </a:r>
            <a:r>
              <a:rPr lang="sv-SE" sz="2200" dirty="0"/>
              <a:t>.</a:t>
            </a:r>
          </a:p>
          <a:p>
            <a:pPr marL="0" indent="0">
              <a:buNone/>
            </a:pPr>
            <a:endParaRPr lang="sv-SE" sz="2200" dirty="0"/>
          </a:p>
          <a:p>
            <a:pPr>
              <a:buFontTx/>
              <a:buChar char="-"/>
            </a:pPr>
            <a:r>
              <a:rPr lang="sv-SE" sz="2200" dirty="0"/>
              <a:t>The backup </a:t>
            </a:r>
            <a:r>
              <a:rPr lang="sv-SE" sz="2200" dirty="0" err="1"/>
              <a:t>job</a:t>
            </a:r>
            <a:r>
              <a:rPr lang="sv-SE" sz="2200" dirty="0"/>
              <a:t> </a:t>
            </a:r>
            <a:r>
              <a:rPr lang="sv-SE" sz="2200" dirty="0" err="1"/>
              <a:t>finished</a:t>
            </a:r>
            <a:r>
              <a:rPr lang="sv-SE" sz="2200" dirty="0"/>
              <a:t> </a:t>
            </a:r>
            <a:r>
              <a:rPr lang="sv-SE" sz="2200" dirty="0" err="1"/>
              <a:t>successfully</a:t>
            </a:r>
            <a:r>
              <a:rPr lang="sv-SE" sz="2200" dirty="0"/>
              <a:t>. </a:t>
            </a:r>
            <a:r>
              <a:rPr lang="sv-SE" sz="2200" dirty="0" err="1"/>
              <a:t>Did</a:t>
            </a:r>
            <a:r>
              <a:rPr lang="sv-SE" sz="2200" dirty="0"/>
              <a:t> it do </a:t>
            </a:r>
            <a:r>
              <a:rPr lang="sv-SE" sz="2200" dirty="0" err="1"/>
              <a:t>anything</a:t>
            </a:r>
            <a:r>
              <a:rPr lang="sv-SE" sz="2200" dirty="0"/>
              <a:t>?</a:t>
            </a:r>
          </a:p>
          <a:p>
            <a:pPr>
              <a:buFontTx/>
              <a:buChar char="-"/>
            </a:pPr>
            <a:r>
              <a:rPr lang="sv-SE" sz="2200" dirty="0" err="1"/>
              <a:t>Where</a:t>
            </a:r>
            <a:r>
              <a:rPr lang="sv-SE" sz="2200" dirty="0"/>
              <a:t> do </a:t>
            </a:r>
            <a:r>
              <a:rPr lang="sv-SE" sz="2200" dirty="0" err="1"/>
              <a:t>you</a:t>
            </a:r>
            <a:r>
              <a:rPr lang="sv-SE" sz="2200" dirty="0"/>
              <a:t> store backups?</a:t>
            </a:r>
          </a:p>
          <a:p>
            <a:pPr>
              <a:buFontTx/>
              <a:buChar char="-"/>
            </a:pPr>
            <a:r>
              <a:rPr lang="sv-SE" sz="2200" dirty="0" err="1"/>
              <a:t>Where</a:t>
            </a:r>
            <a:r>
              <a:rPr lang="sv-SE" sz="2200" dirty="0"/>
              <a:t> do </a:t>
            </a:r>
            <a:r>
              <a:rPr lang="sv-SE" sz="2200" dirty="0" err="1"/>
              <a:t>you</a:t>
            </a:r>
            <a:r>
              <a:rPr lang="sv-SE" sz="2200" dirty="0"/>
              <a:t> test backups?</a:t>
            </a:r>
          </a:p>
          <a:p>
            <a:pPr lvl="1">
              <a:buFontTx/>
              <a:buChar char="-"/>
            </a:pPr>
            <a:r>
              <a:rPr lang="sv-SE" sz="2200" dirty="0" err="1"/>
              <a:t>Yes</a:t>
            </a:r>
            <a:r>
              <a:rPr lang="sv-SE" sz="2200" dirty="0"/>
              <a:t>. </a:t>
            </a:r>
            <a:r>
              <a:rPr lang="sv-SE" sz="2200" dirty="0" err="1"/>
              <a:t>That’s</a:t>
            </a:r>
            <a:r>
              <a:rPr lang="sv-SE" sz="2200" dirty="0"/>
              <a:t> a </a:t>
            </a:r>
            <a:r>
              <a:rPr lang="sv-SE" sz="2200" dirty="0" err="1"/>
              <a:t>thing</a:t>
            </a:r>
            <a:r>
              <a:rPr lang="sv-SE" sz="2200" dirty="0"/>
              <a:t>. It </a:t>
            </a:r>
            <a:r>
              <a:rPr lang="sv-SE" sz="2200" dirty="0" err="1"/>
              <a:t>really</a:t>
            </a:r>
            <a:r>
              <a:rPr lang="sv-SE" sz="2200" dirty="0"/>
              <a:t> is.</a:t>
            </a:r>
            <a:endParaRPr lang="sv-SE" sz="2600" dirty="0"/>
          </a:p>
          <a:p>
            <a:pPr marL="0" indent="0">
              <a:buNone/>
            </a:pPr>
            <a:endParaRPr lang="sv-SE" sz="2200" dirty="0"/>
          </a:p>
        </p:txBody>
      </p:sp>
      <p:pic>
        <p:nvPicPr>
          <p:cNvPr id="1028" name="Picture 4" descr="a database ripping his hair in agony after a database restore has failed">
            <a:extLst>
              <a:ext uri="{FF2B5EF4-FFF2-40B4-BE49-F238E27FC236}">
                <a16:creationId xmlns:a16="http://schemas.microsoft.com/office/drawing/2014/main" id="{E0F8E64D-48BB-82B8-AE7F-DF43149E8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2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B92DFE-CBAD-B81E-0B3F-29763559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v-SE" sz="3600" dirty="0" err="1"/>
              <a:t>But</a:t>
            </a:r>
            <a:r>
              <a:rPr lang="sv-SE" sz="3600" dirty="0"/>
              <a:t> Magnus, </a:t>
            </a:r>
            <a:r>
              <a:rPr lang="sv-SE" sz="3600" dirty="0" err="1"/>
              <a:t>that</a:t>
            </a:r>
            <a:r>
              <a:rPr lang="sv-SE" sz="3600" dirty="0"/>
              <a:t> </a:t>
            </a:r>
            <a:r>
              <a:rPr lang="sv-SE" sz="3600" dirty="0" err="1"/>
              <a:t>would</a:t>
            </a:r>
            <a:r>
              <a:rPr lang="sv-SE" sz="3600" dirty="0"/>
              <a:t> never </a:t>
            </a:r>
            <a:r>
              <a:rPr lang="sv-SE" sz="3600" dirty="0" err="1"/>
              <a:t>happen</a:t>
            </a:r>
            <a:r>
              <a:rPr lang="sv-SE" sz="3600" dirty="0"/>
              <a:t> in a ”real shop”, right?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DDA1D0-D19C-C73B-AD74-7031964D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964159"/>
            <a:ext cx="4243589" cy="1568472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sv-SE" sz="2200" dirty="0" err="1"/>
              <a:t>Take</a:t>
            </a:r>
            <a:r>
              <a:rPr lang="sv-SE" sz="2200" dirty="0"/>
              <a:t> a backup</a:t>
            </a:r>
          </a:p>
          <a:p>
            <a:pPr>
              <a:buFontTx/>
              <a:buChar char="-"/>
            </a:pPr>
            <a:r>
              <a:rPr lang="sv-SE" sz="2200" dirty="0"/>
              <a:t>Test it</a:t>
            </a:r>
          </a:p>
          <a:p>
            <a:pPr>
              <a:buFontTx/>
              <a:buChar char="-"/>
            </a:pPr>
            <a:r>
              <a:rPr lang="sv-SE" sz="2200" dirty="0"/>
              <a:t>Store it as far from </a:t>
            </a:r>
            <a:r>
              <a:rPr lang="sv-SE" sz="2200" dirty="0" err="1"/>
              <a:t>your</a:t>
            </a:r>
            <a:r>
              <a:rPr lang="sv-SE" sz="2200" dirty="0"/>
              <a:t> data </a:t>
            </a:r>
            <a:r>
              <a:rPr lang="sv-SE" sz="2200" dirty="0" err="1"/>
              <a:t>files</a:t>
            </a:r>
            <a:r>
              <a:rPr lang="sv-SE" sz="2200" dirty="0"/>
              <a:t> as </a:t>
            </a:r>
            <a:r>
              <a:rPr lang="sv-SE" sz="2200" dirty="0" err="1"/>
              <a:t>you</a:t>
            </a:r>
            <a:r>
              <a:rPr lang="sv-SE" sz="2200" dirty="0"/>
              <a:t> </a:t>
            </a:r>
            <a:r>
              <a:rPr lang="sv-SE" sz="2200" dirty="0" err="1"/>
              <a:t>possibly</a:t>
            </a:r>
            <a:r>
              <a:rPr lang="sv-SE" sz="2200" dirty="0"/>
              <a:t> </a:t>
            </a:r>
            <a:r>
              <a:rPr lang="sv-SE" sz="2200" dirty="0" err="1"/>
              <a:t>can</a:t>
            </a:r>
            <a:r>
              <a:rPr lang="sv-SE" sz="2200" dirty="0"/>
              <a:t>!</a:t>
            </a:r>
          </a:p>
        </p:txBody>
      </p:sp>
      <p:pic>
        <p:nvPicPr>
          <p:cNvPr id="1028" name="Picture 4" descr="a database ripping his hair in agony after a database restore has failed">
            <a:extLst>
              <a:ext uri="{FF2B5EF4-FFF2-40B4-BE49-F238E27FC236}">
                <a16:creationId xmlns:a16="http://schemas.microsoft.com/office/drawing/2014/main" id="{E0F8E64D-48BB-82B8-AE7F-DF43149E8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6C575C17-AB25-D24C-15BB-7D20D304C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16377"/>
              </p:ext>
            </p:extLst>
          </p:nvPr>
        </p:nvGraphicFramePr>
        <p:xfrm>
          <a:off x="114662" y="2953366"/>
          <a:ext cx="5045530" cy="167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106">
                  <a:extLst>
                    <a:ext uri="{9D8B030D-6E8A-4147-A177-3AD203B41FA5}">
                      <a16:colId xmlns:a16="http://schemas.microsoft.com/office/drawing/2014/main" val="4054115538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262542270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2496504217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3018041008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3295760725"/>
                    </a:ext>
                  </a:extLst>
                </a:gridCol>
              </a:tblGrid>
              <a:tr h="703164">
                <a:tc>
                  <a:txBody>
                    <a:bodyPr/>
                    <a:lstStyle/>
                    <a:p>
                      <a:r>
                        <a:rPr lang="sv-SE" sz="1300" dirty="0" err="1"/>
                        <a:t>Organi-sations</a:t>
                      </a:r>
                      <a:r>
                        <a:rPr lang="sv-SE" sz="1300" dirty="0"/>
                        <a:t> </a:t>
                      </a:r>
                      <a:r>
                        <a:rPr lang="sv-SE" sz="1300" dirty="0" err="1"/>
                        <a:t>affected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Data loss incidents per </a:t>
                      </a:r>
                      <a:r>
                        <a:rPr lang="sv-SE" sz="1300" dirty="0" err="1"/>
                        <a:t>year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Business dis-</a:t>
                      </a:r>
                      <a:r>
                        <a:rPr lang="sv-SE" sz="1300" dirty="0" err="1"/>
                        <a:t>ruptions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Reputation </a:t>
                      </a:r>
                      <a:r>
                        <a:rPr lang="sv-SE" sz="1300" dirty="0" err="1"/>
                        <a:t>setback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 err="1"/>
                        <a:t>Issued</a:t>
                      </a:r>
                      <a:r>
                        <a:rPr lang="sv-SE" sz="1300" dirty="0"/>
                        <a:t> </a:t>
                      </a:r>
                      <a:r>
                        <a:rPr lang="sv-SE" sz="1300" dirty="0" err="1"/>
                        <a:t>regulatory</a:t>
                      </a:r>
                      <a:r>
                        <a:rPr lang="sv-SE" sz="1300" dirty="0"/>
                        <a:t> 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02949"/>
                  </a:ext>
                </a:extLst>
              </a:tr>
              <a:tr h="226827">
                <a:tc>
                  <a:txBody>
                    <a:bodyPr/>
                    <a:lstStyle/>
                    <a:p>
                      <a:r>
                        <a:rPr lang="sv-SE" sz="1300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11495"/>
                  </a:ext>
                </a:extLst>
              </a:tr>
              <a:tr h="226827">
                <a:tc gridSpan="5">
                  <a:txBody>
                    <a:bodyPr/>
                    <a:lstStyle/>
                    <a:p>
                      <a:r>
                        <a:rPr lang="sv-SE" sz="1300" dirty="0" err="1"/>
                        <a:t>Proofpoint</a:t>
                      </a:r>
                      <a:r>
                        <a:rPr lang="sv-SE" sz="1300" dirty="0"/>
                        <a:t> 2024 Data Loss Landscape </a:t>
                      </a:r>
                      <a:r>
                        <a:rPr lang="sv-SE" sz="1300" dirty="0" err="1"/>
                        <a:t>report</a:t>
                      </a:r>
                      <a:r>
                        <a:rPr lang="sv-SE" sz="1300" dirty="0"/>
                        <a:t>.</a:t>
                      </a:r>
                      <a:br>
                        <a:rPr lang="sv-SE" sz="1300" dirty="0"/>
                      </a:br>
                      <a:r>
                        <a:rPr lang="sv-SE" sz="1300" dirty="0">
                          <a:hlinkClick r:id="rId3"/>
                        </a:rPr>
                        <a:t>https://www.proofpoint.com/us/blog/information-protection/2024-data-loss-landscape-report-dlp</a:t>
                      </a:r>
                      <a:r>
                        <a:rPr lang="sv-SE" sz="13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96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3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3" name="Rectangle 209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EB17B7-D27D-D44D-D772-E6DC1AC4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sv-SE" sz="5400"/>
              <a:t>If you don’t know, don’t change</a:t>
            </a:r>
          </a:p>
        </p:txBody>
      </p:sp>
      <p:sp>
        <p:nvSpPr>
          <p:cNvPr id="209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541EF0E-5017-5500-041C-A16AF3E95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sv-SE" sz="2200" dirty="0"/>
              <a:t>If </a:t>
            </a:r>
            <a:r>
              <a:rPr lang="sv-SE" sz="2200" dirty="0" err="1"/>
              <a:t>you</a:t>
            </a:r>
            <a:r>
              <a:rPr lang="sv-SE" sz="2200" dirty="0"/>
              <a:t> </a:t>
            </a:r>
            <a:r>
              <a:rPr lang="sv-SE" sz="2200" dirty="0" err="1"/>
              <a:t>googled</a:t>
            </a:r>
            <a:r>
              <a:rPr lang="sv-SE" sz="2200" dirty="0"/>
              <a:t> for </a:t>
            </a:r>
            <a:r>
              <a:rPr lang="sv-SE" sz="2200" dirty="0" err="1"/>
              <a:t>some</a:t>
            </a:r>
            <a:r>
              <a:rPr lang="sv-SE" sz="2200" dirty="0"/>
              <a:t> </a:t>
            </a:r>
            <a:r>
              <a:rPr lang="sv-SE" sz="2200" dirty="0" err="1"/>
              <a:t>advice</a:t>
            </a:r>
            <a:r>
              <a:rPr lang="sv-SE" sz="2200" dirty="0"/>
              <a:t>, </a:t>
            </a:r>
            <a:r>
              <a:rPr lang="sv-SE" sz="2200" dirty="0" err="1"/>
              <a:t>found</a:t>
            </a:r>
            <a:r>
              <a:rPr lang="sv-SE" sz="2200" dirty="0"/>
              <a:t> it </a:t>
            </a:r>
            <a:r>
              <a:rPr lang="sv-SE" sz="2200" dirty="0" err="1"/>
              <a:t>but</a:t>
            </a:r>
            <a:r>
              <a:rPr lang="sv-SE" sz="2200" dirty="0"/>
              <a:t> </a:t>
            </a:r>
            <a:r>
              <a:rPr lang="sv-SE" sz="2200" dirty="0" err="1"/>
              <a:t>didn’t</a:t>
            </a:r>
            <a:r>
              <a:rPr lang="sv-SE" sz="2200" dirty="0"/>
              <a:t> </a:t>
            </a:r>
            <a:r>
              <a:rPr lang="sv-SE" sz="2200" dirty="0" err="1"/>
              <a:t>really</a:t>
            </a:r>
            <a:r>
              <a:rPr lang="sv-SE" sz="2200" dirty="0"/>
              <a:t> understand the reasoning </a:t>
            </a:r>
            <a:r>
              <a:rPr lang="sv-SE" sz="2200" dirty="0" err="1"/>
              <a:t>behind</a:t>
            </a:r>
            <a:r>
              <a:rPr lang="sv-SE" sz="2200" dirty="0"/>
              <a:t> it: </a:t>
            </a:r>
            <a:r>
              <a:rPr lang="sv-SE" sz="2200" dirty="0" err="1"/>
              <a:t>You</a:t>
            </a:r>
            <a:r>
              <a:rPr lang="sv-SE" sz="2200" dirty="0"/>
              <a:t> still </a:t>
            </a:r>
            <a:r>
              <a:rPr lang="sv-SE" sz="2200" dirty="0" err="1"/>
              <a:t>don’t</a:t>
            </a:r>
            <a:r>
              <a:rPr lang="sv-SE" sz="2200" dirty="0"/>
              <a:t> </a:t>
            </a:r>
            <a:r>
              <a:rPr lang="sv-SE" sz="2200" dirty="0" err="1"/>
              <a:t>know</a:t>
            </a:r>
            <a:r>
              <a:rPr lang="sv-SE" sz="2200" dirty="0"/>
              <a:t>. Hands off!</a:t>
            </a:r>
          </a:p>
          <a:p>
            <a:pPr marL="0" indent="0">
              <a:buNone/>
            </a:pPr>
            <a:r>
              <a:rPr lang="sv-SE" sz="2200" dirty="0" err="1"/>
              <a:t>This</a:t>
            </a:r>
            <a:r>
              <a:rPr lang="sv-SE" sz="2200" dirty="0"/>
              <a:t> </a:t>
            </a:r>
            <a:r>
              <a:rPr lang="sv-SE" sz="2200" dirty="0" err="1"/>
              <a:t>includes</a:t>
            </a:r>
            <a:r>
              <a:rPr lang="sv-SE" sz="2200" dirty="0"/>
              <a:t>, </a:t>
            </a:r>
            <a:r>
              <a:rPr lang="sv-SE" sz="2200" dirty="0" err="1"/>
              <a:t>but</a:t>
            </a:r>
            <a:r>
              <a:rPr lang="sv-SE" sz="2200" dirty="0"/>
              <a:t> is not </a:t>
            </a:r>
            <a:r>
              <a:rPr lang="sv-SE" sz="2200" dirty="0" err="1"/>
              <a:t>limited</a:t>
            </a:r>
            <a:r>
              <a:rPr lang="sv-SE" sz="2200" dirty="0"/>
              <a:t> to:</a:t>
            </a:r>
          </a:p>
          <a:p>
            <a:pPr>
              <a:buFontTx/>
              <a:buChar char="-"/>
            </a:pPr>
            <a:r>
              <a:rPr lang="sv-SE" sz="2200" dirty="0" err="1"/>
              <a:t>Database</a:t>
            </a:r>
            <a:r>
              <a:rPr lang="sv-SE" sz="2200" dirty="0"/>
              <a:t> </a:t>
            </a:r>
            <a:r>
              <a:rPr lang="sv-SE" sz="2200" dirty="0" err="1"/>
              <a:t>Recovery</a:t>
            </a:r>
            <a:r>
              <a:rPr lang="sv-SE" sz="2200" dirty="0"/>
              <a:t> </a:t>
            </a:r>
            <a:r>
              <a:rPr lang="sv-SE" sz="2200" dirty="0" err="1"/>
              <a:t>Model</a:t>
            </a:r>
            <a:endParaRPr lang="sv-SE" sz="2200" dirty="0"/>
          </a:p>
          <a:p>
            <a:pPr>
              <a:buFontTx/>
              <a:buChar char="-"/>
            </a:pPr>
            <a:r>
              <a:rPr lang="sv-SE" sz="2200" dirty="0" err="1"/>
              <a:t>Fillfactor</a:t>
            </a:r>
            <a:r>
              <a:rPr lang="sv-SE" sz="2200" dirty="0"/>
              <a:t> (Not Phil </a:t>
            </a:r>
            <a:r>
              <a:rPr lang="sv-SE" sz="2200" dirty="0" err="1"/>
              <a:t>Factor</a:t>
            </a:r>
            <a:r>
              <a:rPr lang="sv-SE" sz="2200" dirty="0"/>
              <a:t>)</a:t>
            </a:r>
          </a:p>
          <a:p>
            <a:pPr>
              <a:buFontTx/>
              <a:buChar char="-"/>
            </a:pPr>
            <a:r>
              <a:rPr lang="sv-SE" sz="2200" dirty="0" err="1"/>
              <a:t>Delayed</a:t>
            </a:r>
            <a:r>
              <a:rPr lang="sv-SE" sz="2200" dirty="0"/>
              <a:t> </a:t>
            </a:r>
            <a:r>
              <a:rPr lang="sv-SE" sz="2200" dirty="0" err="1"/>
              <a:t>Durability</a:t>
            </a:r>
            <a:endParaRPr lang="sv-SE" sz="2200" dirty="0"/>
          </a:p>
          <a:p>
            <a:pPr marL="0" indent="0">
              <a:buNone/>
            </a:pPr>
            <a:r>
              <a:rPr lang="sv-SE" sz="2200" dirty="0"/>
              <a:t>(I </a:t>
            </a:r>
            <a:r>
              <a:rPr lang="sv-SE" sz="2200" dirty="0" err="1"/>
              <a:t>touched</a:t>
            </a:r>
            <a:r>
              <a:rPr lang="sv-SE" sz="2200" dirty="0"/>
              <a:t> a </a:t>
            </a:r>
            <a:r>
              <a:rPr lang="sv-SE" sz="2200" dirty="0" err="1"/>
              <a:t>couple</a:t>
            </a:r>
            <a:r>
              <a:rPr lang="sv-SE" sz="2200" dirty="0"/>
              <a:t> </a:t>
            </a:r>
            <a:r>
              <a:rPr lang="sv-SE" sz="2200" dirty="0" err="1"/>
              <a:t>of</a:t>
            </a:r>
            <a:r>
              <a:rPr lang="sv-SE" sz="2200" dirty="0"/>
              <a:t> </a:t>
            </a:r>
            <a:r>
              <a:rPr lang="sv-SE" sz="2200" dirty="0" err="1"/>
              <a:t>these</a:t>
            </a:r>
            <a:r>
              <a:rPr lang="sv-SE" sz="2200" dirty="0"/>
              <a:t> </a:t>
            </a:r>
            <a:r>
              <a:rPr lang="sv-SE" sz="2200" dirty="0" err="1"/>
              <a:t>settings</a:t>
            </a:r>
            <a:r>
              <a:rPr lang="sv-SE" sz="2200" dirty="0"/>
              <a:t> </a:t>
            </a:r>
            <a:r>
              <a:rPr lang="sv-SE" sz="2200" dirty="0" err="1"/>
              <a:t>without</a:t>
            </a:r>
            <a:r>
              <a:rPr lang="sv-SE" sz="2200" dirty="0"/>
              <a:t> </a:t>
            </a:r>
            <a:r>
              <a:rPr lang="sv-SE" sz="2200" dirty="0" err="1"/>
              <a:t>having</a:t>
            </a:r>
            <a:r>
              <a:rPr lang="sv-SE" sz="2200" dirty="0"/>
              <a:t> </a:t>
            </a:r>
            <a:r>
              <a:rPr lang="sv-SE" sz="2200" dirty="0" err="1"/>
              <a:t>any</a:t>
            </a:r>
            <a:r>
              <a:rPr lang="sv-SE" sz="2200" dirty="0"/>
              <a:t> </a:t>
            </a:r>
            <a:r>
              <a:rPr lang="sv-SE" sz="2200" dirty="0" err="1"/>
              <a:t>idea</a:t>
            </a:r>
            <a:r>
              <a:rPr lang="sv-SE" sz="2200" dirty="0"/>
              <a:t> </a:t>
            </a:r>
            <a:r>
              <a:rPr lang="sv-SE" sz="2200" dirty="0" err="1"/>
              <a:t>what</a:t>
            </a:r>
            <a:r>
              <a:rPr lang="sv-SE" sz="2200" dirty="0"/>
              <a:t> </a:t>
            </a:r>
            <a:r>
              <a:rPr lang="sv-SE" sz="2200" dirty="0" err="1"/>
              <a:t>they</a:t>
            </a:r>
            <a:r>
              <a:rPr lang="sv-SE" sz="2200" dirty="0"/>
              <a:t> </a:t>
            </a:r>
            <a:r>
              <a:rPr lang="sv-SE" sz="2200" dirty="0" err="1"/>
              <a:t>did</a:t>
            </a:r>
            <a:r>
              <a:rPr lang="sv-SE" sz="2200" dirty="0"/>
              <a:t>)</a:t>
            </a:r>
          </a:p>
          <a:p>
            <a:endParaRPr lang="sv-SE" sz="2200" dirty="0"/>
          </a:p>
          <a:p>
            <a:pPr marL="0" indent="0">
              <a:buNone/>
            </a:pPr>
            <a:endParaRPr lang="sv-SE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2BBB67-4EA5-5D07-2160-F9C0DF0E2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C4080-874F-2EA6-8519-8C5D4A77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GB" sz="2800"/>
              <a:t>But by all means, do figure out what some of the settings mean</a:t>
            </a:r>
            <a:endParaRPr lang="LID4096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80AD-D393-AD48-2B8D-AAECE824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GB" sz="2000" dirty="0"/>
              <a:t>Default settings, they suck</a:t>
            </a:r>
          </a:p>
          <a:p>
            <a:r>
              <a:rPr lang="en-GB" sz="2000" dirty="0"/>
              <a:t>Look at MAXDOP</a:t>
            </a:r>
          </a:p>
          <a:p>
            <a:r>
              <a:rPr lang="en-GB" sz="2000" dirty="0"/>
              <a:t>Look at Cost Threshold for parallelism</a:t>
            </a:r>
          </a:p>
          <a:p>
            <a:r>
              <a:rPr lang="en-GB" sz="2000" dirty="0"/>
              <a:t>Look at auto growth settings</a:t>
            </a:r>
          </a:p>
          <a:p>
            <a:r>
              <a:rPr lang="en-GB" sz="2000"/>
              <a:t>Call someone who knows!</a:t>
            </a:r>
            <a:endParaRPr lang="LID4096" sz="2000" dirty="0"/>
          </a:p>
        </p:txBody>
      </p:sp>
      <p:pic>
        <p:nvPicPr>
          <p:cNvPr id="3074" name="Picture 2" descr="an IT-technician happily finishing a next-next-next-installation of software">
            <a:extLst>
              <a:ext uri="{FF2B5EF4-FFF2-40B4-BE49-F238E27FC236}">
                <a16:creationId xmlns:a16="http://schemas.microsoft.com/office/drawing/2014/main" id="{98135397-FBC5-33C1-D1D6-C18668D88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329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24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0CC4C72-5F75-8BBD-CEB9-91FF8949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sv-SE" sz="3700"/>
              <a:t>.NET </a:t>
            </a:r>
            <a:r>
              <a:rPr lang="sv-SE" sz="3700" err="1"/>
              <a:t>developers</a:t>
            </a:r>
            <a:r>
              <a:rPr lang="sv-SE" sz="3700"/>
              <a:t> </a:t>
            </a:r>
            <a:r>
              <a:rPr lang="sv-SE" sz="3700" err="1"/>
              <a:t>use</a:t>
            </a:r>
            <a:r>
              <a:rPr lang="sv-SE" sz="3700"/>
              <a:t> </a:t>
            </a:r>
            <a:r>
              <a:rPr lang="sv-SE" sz="3700" err="1"/>
              <a:t>git</a:t>
            </a:r>
            <a:r>
              <a:rPr lang="sv-SE" sz="3700"/>
              <a:t> and pipelines. </a:t>
            </a:r>
            <a:r>
              <a:rPr lang="sv-SE" sz="3700" err="1"/>
              <a:t>Databases</a:t>
            </a:r>
            <a:r>
              <a:rPr lang="sv-SE" sz="3700"/>
              <a:t> </a:t>
            </a:r>
            <a:r>
              <a:rPr lang="sv-SE" sz="3700" err="1"/>
              <a:t>are</a:t>
            </a:r>
            <a:r>
              <a:rPr lang="sv-SE" sz="3700"/>
              <a:t> different, right?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DBA883-2636-1608-7418-AEBB3030B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77500" lnSpcReduction="20000"/>
          </a:bodyPr>
          <a:lstStyle/>
          <a:p>
            <a:r>
              <a:rPr lang="sv-SE" sz="2000" dirty="0"/>
              <a:t>NOOOOOOOOOO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write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,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a </a:t>
            </a:r>
            <a:r>
              <a:rPr lang="sv-SE" sz="2000" dirty="0" err="1"/>
              <a:t>developer</a:t>
            </a:r>
            <a:r>
              <a:rPr lang="sv-SE" sz="2000" dirty="0"/>
              <a:t>.</a:t>
            </a:r>
          </a:p>
          <a:p>
            <a:r>
              <a:rPr lang="sv-SE" sz="2000" dirty="0" err="1"/>
              <a:t>Code</a:t>
            </a:r>
            <a:r>
              <a:rPr lang="sv-SE" sz="2000" dirty="0"/>
              <a:t> goes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git</a:t>
            </a:r>
            <a:r>
              <a:rPr lang="sv-SE" sz="2000" dirty="0"/>
              <a:t>. Not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your</a:t>
            </a:r>
            <a:r>
              <a:rPr lang="sv-SE" sz="2000" dirty="0"/>
              <a:t> </a:t>
            </a:r>
            <a:r>
              <a:rPr lang="sv-SE" sz="2000" dirty="0" err="1"/>
              <a:t>OneDrive</a:t>
            </a:r>
            <a:r>
              <a:rPr lang="sv-SE" sz="2000" dirty="0"/>
              <a:t>. Not </a:t>
            </a:r>
            <a:r>
              <a:rPr lang="sv-SE" sz="2000" dirty="0" err="1"/>
              <a:t>into</a:t>
            </a:r>
            <a:r>
              <a:rPr lang="sv-SE" sz="2000" dirty="0"/>
              <a:t> an e-mail </a:t>
            </a:r>
            <a:r>
              <a:rPr lang="sv-SE" sz="2000" dirty="0" err="1"/>
              <a:t>thread</a:t>
            </a:r>
            <a:r>
              <a:rPr lang="sv-SE" sz="2000" dirty="0"/>
              <a:t>.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this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happens</a:t>
            </a:r>
            <a:r>
              <a:rPr lang="sv-SE" sz="2000" dirty="0"/>
              <a:t> to be DBA-</a:t>
            </a:r>
            <a:r>
              <a:rPr lang="sv-SE" sz="2000" dirty="0" err="1"/>
              <a:t>thingamajigs</a:t>
            </a:r>
            <a:r>
              <a:rPr lang="sv-SE" sz="2000" dirty="0"/>
              <a:t>, IT IS STILL CODE. </a:t>
            </a:r>
            <a:r>
              <a:rPr lang="sv-SE" sz="2000" dirty="0" err="1"/>
              <a:t>Code</a:t>
            </a:r>
            <a:r>
              <a:rPr lang="sv-SE" sz="2000" dirty="0"/>
              <a:t> goes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git</a:t>
            </a:r>
            <a:r>
              <a:rPr lang="sv-SE" sz="2000" dirty="0"/>
              <a:t>.</a:t>
            </a:r>
          </a:p>
          <a:p>
            <a:r>
              <a:rPr lang="sv-SE" sz="2000" dirty="0"/>
              <a:t>(Or </a:t>
            </a:r>
            <a:r>
              <a:rPr lang="sv-SE" sz="2000" dirty="0" err="1"/>
              <a:t>svn</a:t>
            </a:r>
            <a:r>
              <a:rPr lang="sv-SE" sz="2000" dirty="0"/>
              <a:t> or </a:t>
            </a:r>
            <a:r>
              <a:rPr lang="sv-SE" sz="2000" dirty="0" err="1"/>
              <a:t>whatever</a:t>
            </a:r>
            <a:r>
              <a:rPr lang="sv-SE" sz="2000" dirty="0"/>
              <a:t> source </a:t>
            </a:r>
            <a:r>
              <a:rPr lang="sv-SE" sz="2000" dirty="0" err="1"/>
              <a:t>control</a:t>
            </a:r>
            <a:r>
              <a:rPr lang="sv-SE" sz="2000" dirty="0"/>
              <a:t> system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use</a:t>
            </a:r>
            <a:r>
              <a:rPr lang="sv-SE" sz="2000" dirty="0"/>
              <a:t>. </a:t>
            </a:r>
            <a:r>
              <a:rPr lang="sv-SE" sz="2000" dirty="0" err="1"/>
              <a:t>Don’t</a:t>
            </a:r>
            <a:r>
              <a:rPr lang="sv-SE" sz="2000" dirty="0"/>
              <a:t> be </a:t>
            </a:r>
            <a:r>
              <a:rPr lang="sv-SE" sz="2000" dirty="0" err="1"/>
              <a:t>saucy</a:t>
            </a:r>
            <a:r>
              <a:rPr lang="sv-SE" sz="2000" dirty="0"/>
              <a:t>.)</a:t>
            </a:r>
          </a:p>
          <a:p>
            <a:r>
              <a:rPr lang="sv-SE" sz="2000" dirty="0" err="1"/>
              <a:t>Deploy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using</a:t>
            </a:r>
            <a:r>
              <a:rPr lang="sv-SE" sz="2000" dirty="0"/>
              <a:t> </a:t>
            </a:r>
            <a:r>
              <a:rPr lang="sv-SE" sz="2000" dirty="0" err="1"/>
              <a:t>deployment</a:t>
            </a:r>
            <a:r>
              <a:rPr lang="sv-SE" sz="2000" dirty="0"/>
              <a:t> </a:t>
            </a:r>
            <a:r>
              <a:rPr lang="sv-SE" sz="2000" dirty="0" err="1"/>
              <a:t>tools</a:t>
            </a:r>
            <a:r>
              <a:rPr lang="sv-SE" sz="2000" dirty="0"/>
              <a:t>.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too</a:t>
            </a:r>
            <a:r>
              <a:rPr lang="sv-SE" sz="2000" dirty="0"/>
              <a:t>.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you</a:t>
            </a:r>
            <a:r>
              <a:rPr lang="sv-SE" sz="2000" dirty="0"/>
              <a:t> as a DBA </a:t>
            </a:r>
            <a:r>
              <a:rPr lang="sv-SE" sz="2000" dirty="0" err="1"/>
              <a:t>create</a:t>
            </a:r>
            <a:r>
              <a:rPr lang="sv-SE" sz="2000" dirty="0"/>
              <a:t> a </a:t>
            </a:r>
            <a:r>
              <a:rPr lang="sv-SE" sz="2000" dirty="0" err="1"/>
              <a:t>utility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that</a:t>
            </a:r>
            <a:r>
              <a:rPr lang="sv-SE" sz="2000" dirty="0"/>
              <a:t> </a:t>
            </a:r>
            <a:r>
              <a:rPr lang="sv-SE" sz="2000" dirty="0" err="1"/>
              <a:t>only</a:t>
            </a:r>
            <a:r>
              <a:rPr lang="sv-SE" sz="2000" dirty="0"/>
              <a:t> </a:t>
            </a:r>
            <a:r>
              <a:rPr lang="sv-SE" sz="2000" dirty="0" err="1"/>
              <a:t>DBAs</a:t>
            </a:r>
            <a:r>
              <a:rPr lang="sv-SE" sz="2000" dirty="0"/>
              <a:t> </a:t>
            </a:r>
            <a:r>
              <a:rPr lang="sv-SE" sz="2000" dirty="0" err="1"/>
              <a:t>ever</a:t>
            </a:r>
            <a:r>
              <a:rPr lang="sv-SE" sz="2000" dirty="0"/>
              <a:t> </a:t>
            </a:r>
            <a:r>
              <a:rPr lang="sv-SE" sz="2000" dirty="0" err="1"/>
              <a:t>use</a:t>
            </a:r>
            <a:r>
              <a:rPr lang="sv-SE" sz="2000" dirty="0"/>
              <a:t>, </a:t>
            </a:r>
            <a:r>
              <a:rPr lang="sv-SE" sz="2000" dirty="0" err="1"/>
              <a:t>that</a:t>
            </a:r>
            <a:r>
              <a:rPr lang="sv-SE" sz="2000" dirty="0"/>
              <a:t> is still a </a:t>
            </a:r>
            <a:r>
              <a:rPr lang="sv-SE" sz="2000" dirty="0" err="1"/>
              <a:t>user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.</a:t>
            </a:r>
          </a:p>
          <a:p>
            <a:pPr lvl="1"/>
            <a:r>
              <a:rPr lang="sv-SE" sz="1600" dirty="0"/>
              <a:t>Test </a:t>
            </a:r>
            <a:r>
              <a:rPr lang="sv-SE" sz="1600" dirty="0" err="1"/>
              <a:t>code</a:t>
            </a:r>
            <a:r>
              <a:rPr lang="sv-SE" sz="1600" dirty="0"/>
              <a:t> </a:t>
            </a:r>
            <a:r>
              <a:rPr lang="sv-SE" sz="1600" dirty="0" err="1"/>
              <a:t>before</a:t>
            </a:r>
            <a:r>
              <a:rPr lang="sv-SE" sz="1600" dirty="0"/>
              <a:t> </a:t>
            </a:r>
            <a:r>
              <a:rPr lang="sv-SE" sz="1600" dirty="0" err="1"/>
              <a:t>deploying</a:t>
            </a:r>
            <a:r>
              <a:rPr lang="sv-SE" sz="1600" dirty="0"/>
              <a:t> to </a:t>
            </a:r>
            <a:r>
              <a:rPr lang="sv-SE" sz="1600" dirty="0" err="1"/>
              <a:t>production</a:t>
            </a:r>
            <a:endParaRPr lang="sv-SE" sz="1600" dirty="0"/>
          </a:p>
          <a:p>
            <a:pPr lvl="1"/>
            <a:r>
              <a:rPr lang="sv-SE" sz="1600" dirty="0" err="1"/>
              <a:t>Deploy</a:t>
            </a:r>
            <a:r>
              <a:rPr lang="sv-SE" sz="1600" dirty="0"/>
              <a:t> </a:t>
            </a:r>
            <a:r>
              <a:rPr lang="sv-SE" sz="1600" dirty="0" err="1"/>
              <a:t>using</a:t>
            </a:r>
            <a:r>
              <a:rPr lang="sv-SE" sz="1600" dirty="0"/>
              <a:t> standard </a:t>
            </a:r>
            <a:r>
              <a:rPr lang="sv-SE" sz="1600" dirty="0" err="1"/>
              <a:t>deployment</a:t>
            </a:r>
            <a:r>
              <a:rPr lang="sv-SE" sz="1600" dirty="0"/>
              <a:t> </a:t>
            </a:r>
            <a:r>
              <a:rPr lang="sv-SE" sz="1600" dirty="0" err="1"/>
              <a:t>methods</a:t>
            </a:r>
            <a:r>
              <a:rPr lang="sv-SE" sz="1600" dirty="0"/>
              <a:t> (I </a:t>
            </a:r>
            <a:r>
              <a:rPr lang="sv-SE" sz="1600" dirty="0" err="1"/>
              <a:t>prefer</a:t>
            </a:r>
            <a:r>
              <a:rPr lang="sv-SE" sz="1600" dirty="0"/>
              <a:t> </a:t>
            </a:r>
            <a:r>
              <a:rPr lang="sv-SE" sz="1600" dirty="0" err="1"/>
              <a:t>database</a:t>
            </a:r>
            <a:r>
              <a:rPr lang="sv-SE" sz="1600" dirty="0"/>
              <a:t> </a:t>
            </a:r>
            <a:r>
              <a:rPr lang="sv-SE" sz="1600" dirty="0" err="1"/>
              <a:t>projects</a:t>
            </a:r>
            <a:r>
              <a:rPr lang="sv-SE" sz="1600" dirty="0"/>
              <a:t>, </a:t>
            </a:r>
            <a:r>
              <a:rPr lang="sv-SE" sz="1600" dirty="0" err="1"/>
              <a:t>other</a:t>
            </a:r>
            <a:r>
              <a:rPr lang="sv-SE" sz="1600" dirty="0"/>
              <a:t> </a:t>
            </a:r>
            <a:r>
              <a:rPr lang="sv-SE" sz="1600" dirty="0" err="1"/>
              <a:t>prefer</a:t>
            </a:r>
            <a:r>
              <a:rPr lang="sv-SE" sz="1600" dirty="0"/>
              <a:t> migrations </a:t>
            </a:r>
            <a:r>
              <a:rPr lang="sv-SE" sz="1600" dirty="0" err="1"/>
              <a:t>based</a:t>
            </a:r>
            <a:r>
              <a:rPr lang="sv-SE" sz="1600" dirty="0"/>
              <a:t> </a:t>
            </a:r>
            <a:r>
              <a:rPr lang="sv-SE" sz="1600" dirty="0" err="1"/>
              <a:t>tools</a:t>
            </a:r>
            <a:r>
              <a:rPr lang="sv-SE" sz="1600" dirty="0"/>
              <a:t> like </a:t>
            </a:r>
            <a:r>
              <a:rPr lang="sv-SE" sz="1600" dirty="0" err="1"/>
              <a:t>Flyway</a:t>
            </a:r>
            <a:r>
              <a:rPr lang="sv-SE" sz="1600" dirty="0"/>
              <a:t> </a:t>
            </a:r>
            <a:r>
              <a:rPr lang="sv-SE" sz="1600" dirty="0" err="1"/>
              <a:t>etc</a:t>
            </a:r>
            <a:r>
              <a:rPr lang="sv-SE" sz="1600" dirty="0"/>
              <a:t>)</a:t>
            </a:r>
          </a:p>
        </p:txBody>
      </p:sp>
      <p:pic>
        <p:nvPicPr>
          <p:cNvPr id="3074" name="Picture 2" descr="an overworked DBA deploying directly to production">
            <a:extLst>
              <a:ext uri="{FF2B5EF4-FFF2-40B4-BE49-F238E27FC236}">
                <a16:creationId xmlns:a16="http://schemas.microsoft.com/office/drawing/2014/main" id="{9125AC9A-34F2-3A6D-8FFB-EDD2D7D5A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8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 bild som visar inomhus, klädsel, person, möbler&#10;&#10;Automatiskt genererad beskrivning">
            <a:extLst>
              <a:ext uri="{FF2B5EF4-FFF2-40B4-BE49-F238E27FC236}">
                <a16:creationId xmlns:a16="http://schemas.microsoft.com/office/drawing/2014/main" id="{C3AC07DD-5280-D520-A2FA-44A5B832C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9" r="9089" b="-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97D046C-8378-99B4-92AE-619EA6DF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Test environments – build them, use them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9C3B7A-DB97-0C2B-874B-AF6CB3588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This is when Magnus tells you about when he went from working with databases to becoming a DBA.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061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F6DBA-264D-3E75-F2CF-EA2D0DE9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946" y="0"/>
            <a:ext cx="6676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6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A280507D-CA14-E682-CC12-B4F4F48EE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8" descr="signature_2217393165">
            <a:extLst>
              <a:ext uri="{FF2B5EF4-FFF2-40B4-BE49-F238E27FC236}">
                <a16:creationId xmlns:a16="http://schemas.microsoft.com/office/drawing/2014/main" id="{8E02CA26-DFA6-50C3-BFEC-779A63D71C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utoShape 10" descr="DataBrothers">
            <a:extLst>
              <a:ext uri="{FF2B5EF4-FFF2-40B4-BE49-F238E27FC236}">
                <a16:creationId xmlns:a16="http://schemas.microsoft.com/office/drawing/2014/main" id="{28AB2310-E80C-D142-A16A-AA62E769F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D6DC8-F446-93B3-B577-CB84D41AE2E5}"/>
              </a:ext>
            </a:extLst>
          </p:cNvPr>
          <p:cNvSpPr txBox="1"/>
          <p:nvPr/>
        </p:nvSpPr>
        <p:spPr>
          <a:xfrm>
            <a:off x="3831981" y="445520"/>
            <a:ext cx="4161215" cy="2794383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670077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O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Medium" pitchFamily="2" charset="0"/>
                <a:ea typeface="+mn-ea"/>
                <a:cs typeface="Gotham Medium" pitchFamily="2" charset="0"/>
              </a:rPr>
              <a:t>Thank you to our sponsors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51DE4C2-F060-B536-024C-B2D02DEE8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3335" y="1962171"/>
            <a:ext cx="2098377" cy="161676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A1E68C9-5DE7-5624-7A91-EEFE80066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433" y="775856"/>
            <a:ext cx="3191097" cy="1062698"/>
          </a:xfrm>
          <a:prstGeom prst="rect">
            <a:avLst/>
          </a:prstGeom>
        </p:spPr>
      </p:pic>
      <p:pic>
        <p:nvPicPr>
          <p:cNvPr id="40" name="Picture 3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203E92C-1259-0D57-E11B-91EA46D98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4224" y="3553211"/>
            <a:ext cx="2930483" cy="668589"/>
          </a:xfrm>
          <a:prstGeom prst="rect">
            <a:avLst/>
          </a:prstGeom>
        </p:spPr>
      </p:pic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67C4D0-F78B-5822-A299-5E24DBCB3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217" y="5735610"/>
            <a:ext cx="3407264" cy="669147"/>
          </a:xfrm>
          <a:prstGeom prst="rect">
            <a:avLst/>
          </a:prstGeom>
        </p:spPr>
      </p:pic>
      <p:pic>
        <p:nvPicPr>
          <p:cNvPr id="52" name="Picture 5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DC134D0-2A42-6F67-B55A-8DA4DB61F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180" y="4299098"/>
            <a:ext cx="2705277" cy="4798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D64385-3481-6F93-C5C6-A00BEAC0A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7209" y="5855603"/>
            <a:ext cx="3717061" cy="434888"/>
          </a:xfrm>
          <a:prstGeom prst="rect">
            <a:avLst/>
          </a:prstGeom>
        </p:spPr>
      </p:pic>
      <p:pic>
        <p:nvPicPr>
          <p:cNvPr id="56" name="Picture 55" descr="A black and white logo&#10;&#10;Description automatically generated">
            <a:extLst>
              <a:ext uri="{FF2B5EF4-FFF2-40B4-BE49-F238E27FC236}">
                <a16:creationId xmlns:a16="http://schemas.microsoft.com/office/drawing/2014/main" id="{5CD93F81-DDFF-1D00-C01D-C8B9B27F33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4015" y="775221"/>
            <a:ext cx="2048929" cy="1053734"/>
          </a:xfrm>
          <a:prstGeom prst="rect">
            <a:avLst/>
          </a:prstGeom>
        </p:spPr>
      </p:pic>
      <p:pic>
        <p:nvPicPr>
          <p:cNvPr id="36" name="Picture 35" descr="A logo of a horse head&#10;&#10;Description automatically generated">
            <a:extLst>
              <a:ext uri="{FF2B5EF4-FFF2-40B4-BE49-F238E27FC236}">
                <a16:creationId xmlns:a16="http://schemas.microsoft.com/office/drawing/2014/main" id="{0A70428B-98DC-FE4F-EA21-A6F89D9443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3341" y="3247187"/>
            <a:ext cx="1313258" cy="1313258"/>
          </a:xfrm>
          <a:prstGeom prst="rect">
            <a:avLst/>
          </a:prstGeom>
        </p:spPr>
      </p:pic>
      <p:pic>
        <p:nvPicPr>
          <p:cNvPr id="3" name="Picture 2" descr="A black letter g&#10;&#10;Description automatically generated">
            <a:extLst>
              <a:ext uri="{FF2B5EF4-FFF2-40B4-BE49-F238E27FC236}">
                <a16:creationId xmlns:a16="http://schemas.microsoft.com/office/drawing/2014/main" id="{CCDFE0FF-D7FE-325F-6318-00638A557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61" y="2414992"/>
            <a:ext cx="2743198" cy="589359"/>
          </a:xfrm>
          <a:prstGeom prst="rect">
            <a:avLst/>
          </a:prstGeom>
        </p:spPr>
      </p:pic>
      <p:pic>
        <p:nvPicPr>
          <p:cNvPr id="5" name="Picture 4" descr="A heart with a blue and yellow flag on it&#10;&#10;Description automatically generated">
            <a:extLst>
              <a:ext uri="{FF2B5EF4-FFF2-40B4-BE49-F238E27FC236}">
                <a16:creationId xmlns:a16="http://schemas.microsoft.com/office/drawing/2014/main" id="{E248FEED-3EE0-92C0-FBC7-FF9B63E29F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5107" y="478155"/>
            <a:ext cx="3256026" cy="32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4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2C1311-EC0C-CB7F-B57C-5003392C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22" y="0"/>
            <a:ext cx="6676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1F822079-BEAA-2733-7249-D877095A5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3" b="323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9AA38-7B9B-8154-F108-2C89BCB8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Developer oriented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E6815-7B93-E2D5-8EF8-C98CEB97ACD5}"/>
              </a:ext>
            </a:extLst>
          </p:cNvPr>
          <p:cNvSpPr txBox="1"/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How to make the code really slow and hard to maintain</a:t>
            </a:r>
          </a:p>
        </p:txBody>
      </p:sp>
    </p:spTree>
    <p:extLst>
      <p:ext uri="{BB962C8B-B14F-4D97-AF65-F5344CB8AC3E}">
        <p14:creationId xmlns:p14="http://schemas.microsoft.com/office/powerpoint/2010/main" val="3635893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8E67F-8EC1-1832-1A47-8476D8AD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Bring your C# knowledge into your T-SQL programming</a:t>
            </a:r>
            <a:endParaRPr lang="LID4096" sz="28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computer screen with colorful lines&#10;&#10;Description automatically generated">
            <a:extLst>
              <a:ext uri="{FF2B5EF4-FFF2-40B4-BE49-F238E27FC236}">
                <a16:creationId xmlns:a16="http://schemas.microsoft.com/office/drawing/2014/main" id="{19A54A7E-12CE-B946-BBB9-326494F7C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" r="2200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2EA644-0B66-8102-377F-3E97E2224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Code reusability is awesome, let’s use functions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8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4858-4747-B282-BE34-697BC8EB4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8" b="192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2E067-CBE2-C323-0D00-4D3F9505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GB" sz="50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Be in total control</a:t>
            </a:r>
            <a:endParaRPr lang="LID4096" sz="500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EE9CF8-F713-F936-BE3A-E87EB597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Cursors – look at every row and decide what to do with it based on column values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Business logic should be in the application, not in the database – now let’s create our annual reports…</a:t>
            </a:r>
          </a:p>
          <a:p>
            <a:r>
              <a:rPr lang="en-US" sz="2000" dirty="0">
                <a:solidFill>
                  <a:schemeClr val="bg1"/>
                </a:solidFill>
              </a:rPr>
              <a:t>I heard the word “RBAR” and that’s exactly what I want to do – mastering every row in the database!</a:t>
            </a:r>
          </a:p>
        </p:txBody>
      </p:sp>
    </p:spTree>
    <p:extLst>
      <p:ext uri="{BB962C8B-B14F-4D97-AF65-F5344CB8AC3E}">
        <p14:creationId xmlns:p14="http://schemas.microsoft.com/office/powerpoint/2010/main" val="1224092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B536CB8-AC13-C6D1-9FA2-13664028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sv-SE" sz="2800" dirty="0" err="1"/>
              <a:t>Naming</a:t>
            </a:r>
            <a:r>
              <a:rPr lang="sv-SE" sz="2800" dirty="0"/>
              <a:t> </a:t>
            </a:r>
            <a:r>
              <a:rPr lang="sv-SE" sz="2800" dirty="0" err="1"/>
              <a:t>conventions</a:t>
            </a:r>
            <a:r>
              <a:rPr lang="sv-SE" sz="2800" dirty="0"/>
              <a:t> </a:t>
            </a:r>
            <a:r>
              <a:rPr lang="sv-SE" sz="2800" dirty="0" err="1"/>
              <a:t>are</a:t>
            </a:r>
            <a:r>
              <a:rPr lang="sv-SE" sz="2800" dirty="0"/>
              <a:t> </a:t>
            </a:r>
            <a:r>
              <a:rPr lang="sv-SE" sz="2800" dirty="0" err="1"/>
              <a:t>great</a:t>
            </a:r>
            <a:r>
              <a:rPr lang="sv-SE" sz="2800" dirty="0"/>
              <a:t>. </a:t>
            </a:r>
          </a:p>
        </p:txBody>
      </p:sp>
      <p:pic>
        <p:nvPicPr>
          <p:cNvPr id="1026" name="Picture 2" descr="three young developers of diverse genders involved in a heated discussion about naming conventions for database objects">
            <a:extLst>
              <a:ext uri="{FF2B5EF4-FFF2-40B4-BE49-F238E27FC236}">
                <a16:creationId xmlns:a16="http://schemas.microsoft.com/office/drawing/2014/main" id="{DF7438DD-98AC-06D4-D67D-6CDF04B7D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ECC294F-E1EE-B8FF-9081-BDD359E5B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sv-SE" sz="1900" dirty="0"/>
              <a:t>Prefix </a:t>
            </a:r>
            <a:r>
              <a:rPr lang="sv-SE" sz="1900" dirty="0" err="1"/>
              <a:t>objects</a:t>
            </a:r>
            <a:r>
              <a:rPr lang="sv-SE" sz="1900" dirty="0"/>
              <a:t> to </a:t>
            </a:r>
            <a:r>
              <a:rPr lang="sv-SE" sz="1900" dirty="0" err="1"/>
              <a:t>know</a:t>
            </a:r>
            <a:r>
              <a:rPr lang="sv-SE" sz="1900" dirty="0"/>
              <a:t> </a:t>
            </a:r>
            <a:r>
              <a:rPr lang="sv-SE" sz="1900" dirty="0" err="1"/>
              <a:t>what</a:t>
            </a:r>
            <a:r>
              <a:rPr lang="sv-SE" sz="1900" dirty="0"/>
              <a:t> </a:t>
            </a:r>
            <a:r>
              <a:rPr lang="sv-SE" sz="1900" dirty="0" err="1"/>
              <a:t>they</a:t>
            </a:r>
            <a:r>
              <a:rPr lang="sv-SE" sz="1900" dirty="0"/>
              <a:t> </a:t>
            </a:r>
            <a:r>
              <a:rPr lang="sv-SE" sz="1900" dirty="0" err="1"/>
              <a:t>are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sp_procedurename</a:t>
            </a:r>
            <a:endParaRPr lang="sv-SE" sz="1900" dirty="0"/>
          </a:p>
          <a:p>
            <a:pPr lvl="1"/>
            <a:r>
              <a:rPr lang="sv-SE" sz="1900" dirty="0" err="1"/>
              <a:t>fn_functionname</a:t>
            </a:r>
            <a:endParaRPr lang="sv-SE" sz="1900" dirty="0"/>
          </a:p>
          <a:p>
            <a:r>
              <a:rPr lang="sv-SE" sz="1900" dirty="0" err="1"/>
              <a:t>Every</a:t>
            </a:r>
            <a:r>
              <a:rPr lang="sv-SE" sz="1900" dirty="0"/>
              <a:t> </a:t>
            </a:r>
            <a:r>
              <a:rPr lang="sv-SE" sz="1900" dirty="0" err="1"/>
              <a:t>year</a:t>
            </a:r>
            <a:r>
              <a:rPr lang="sv-SE" sz="1900" dirty="0"/>
              <a:t>, </a:t>
            </a:r>
            <a:r>
              <a:rPr lang="sv-SE" sz="1900" dirty="0" err="1"/>
              <a:t>change</a:t>
            </a:r>
            <a:r>
              <a:rPr lang="sv-SE" sz="1900" dirty="0"/>
              <a:t> </a:t>
            </a:r>
            <a:r>
              <a:rPr lang="sv-SE" sz="1900" dirty="0" err="1"/>
              <a:t>naming</a:t>
            </a:r>
            <a:r>
              <a:rPr lang="sv-SE" sz="1900" dirty="0"/>
              <a:t> </a:t>
            </a:r>
            <a:r>
              <a:rPr lang="sv-SE" sz="1900" dirty="0" err="1"/>
              <a:t>conventions</a:t>
            </a:r>
            <a:r>
              <a:rPr lang="sv-SE" sz="1900" dirty="0"/>
              <a:t>, </a:t>
            </a:r>
            <a:r>
              <a:rPr lang="sv-SE" sz="1900" dirty="0" err="1"/>
              <a:t>but</a:t>
            </a:r>
            <a:r>
              <a:rPr lang="sv-SE" sz="1900" dirty="0"/>
              <a:t> </a:t>
            </a:r>
            <a:r>
              <a:rPr lang="sv-SE" sz="1900" dirty="0" err="1"/>
              <a:t>don’t</a:t>
            </a:r>
            <a:r>
              <a:rPr lang="sv-SE" sz="1900" dirty="0"/>
              <a:t> </a:t>
            </a:r>
            <a:r>
              <a:rPr lang="sv-SE" sz="1900" dirty="0" err="1"/>
              <a:t>update</a:t>
            </a:r>
            <a:r>
              <a:rPr lang="sv-SE" sz="1900" dirty="0"/>
              <a:t> old </a:t>
            </a:r>
            <a:r>
              <a:rPr lang="sv-SE" sz="1900" dirty="0" err="1"/>
              <a:t>objects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tblTableName</a:t>
            </a:r>
            <a:endParaRPr lang="sv-SE" sz="1900" dirty="0"/>
          </a:p>
          <a:p>
            <a:pPr lvl="1"/>
            <a:r>
              <a:rPr lang="sv-SE" sz="1900" dirty="0" err="1"/>
              <a:t>tbl_table_name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marL="457200" lvl="1" indent="0">
              <a:buNone/>
            </a:pPr>
            <a:endParaRPr lang="sv-SE" sz="1900" dirty="0"/>
          </a:p>
        </p:txBody>
      </p:sp>
    </p:spTree>
    <p:extLst>
      <p:ext uri="{BB962C8B-B14F-4D97-AF65-F5344CB8AC3E}">
        <p14:creationId xmlns:p14="http://schemas.microsoft.com/office/powerpoint/2010/main" val="17025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AD5C30-BFB8-32B6-FA55-373B0A70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sv-SE" dirty="0"/>
              <a:t>No, </a:t>
            </a:r>
            <a:r>
              <a:rPr lang="sv-SE" dirty="0" err="1"/>
              <a:t>maybe</a:t>
            </a:r>
            <a:r>
              <a:rPr lang="sv-SE" dirty="0"/>
              <a:t> not.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CDCA4F-1498-1B33-5356-0A94BAA4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sv-SE" sz="1700" dirty="0" err="1"/>
              <a:t>Agree</a:t>
            </a:r>
            <a:r>
              <a:rPr lang="sv-SE" sz="1700" dirty="0"/>
              <a:t> on a </a:t>
            </a:r>
            <a:r>
              <a:rPr lang="sv-SE" sz="1700" dirty="0" err="1"/>
              <a:t>naming</a:t>
            </a:r>
            <a:r>
              <a:rPr lang="sv-SE" sz="1700" dirty="0"/>
              <a:t> </a:t>
            </a:r>
            <a:r>
              <a:rPr lang="sv-SE" sz="1700" dirty="0" err="1"/>
              <a:t>convention</a:t>
            </a:r>
            <a:endParaRPr lang="sv-SE" sz="1700" dirty="0"/>
          </a:p>
          <a:p>
            <a:r>
              <a:rPr lang="sv-SE" sz="1700" dirty="0"/>
              <a:t>Make sure </a:t>
            </a:r>
            <a:r>
              <a:rPr lang="sv-SE" sz="1700" dirty="0" err="1"/>
              <a:t>it’s</a:t>
            </a:r>
            <a:r>
              <a:rPr lang="sv-SE" sz="1700" dirty="0"/>
              <a:t> </a:t>
            </a:r>
            <a:r>
              <a:rPr lang="sv-SE" sz="1700" dirty="0" err="1"/>
              <a:t>followed</a:t>
            </a:r>
            <a:endParaRPr lang="sv-SE" sz="1700" dirty="0"/>
          </a:p>
          <a:p>
            <a:r>
              <a:rPr lang="sv-SE" sz="1700" dirty="0" err="1"/>
              <a:t>Use</a:t>
            </a:r>
            <a:r>
              <a:rPr lang="sv-SE" sz="1700" dirty="0"/>
              <a:t> </a:t>
            </a:r>
            <a:r>
              <a:rPr lang="sv-SE" sz="1700" dirty="0" err="1"/>
              <a:t>any</a:t>
            </a:r>
            <a:r>
              <a:rPr lang="sv-SE" sz="1700" dirty="0"/>
              <a:t> </a:t>
            </a:r>
            <a:r>
              <a:rPr lang="sv-SE" sz="1700" dirty="0" err="1"/>
              <a:t>naming</a:t>
            </a:r>
            <a:r>
              <a:rPr lang="sv-SE" sz="1700" dirty="0"/>
              <a:t> </a:t>
            </a:r>
            <a:r>
              <a:rPr lang="sv-SE" sz="1700" dirty="0" err="1"/>
              <a:t>convention</a:t>
            </a:r>
            <a:r>
              <a:rPr lang="sv-SE" sz="1700" dirty="0"/>
              <a:t>. Camel-</a:t>
            </a:r>
            <a:r>
              <a:rPr lang="sv-SE" sz="1700" dirty="0" err="1"/>
              <a:t>case</a:t>
            </a:r>
            <a:r>
              <a:rPr lang="sv-SE" sz="1700" dirty="0"/>
              <a:t>, Pascal-</a:t>
            </a:r>
            <a:r>
              <a:rPr lang="sv-SE" sz="1700" dirty="0" err="1"/>
              <a:t>case</a:t>
            </a:r>
            <a:r>
              <a:rPr lang="sv-SE" sz="1700" dirty="0"/>
              <a:t>, </a:t>
            </a:r>
            <a:r>
              <a:rPr lang="sv-SE" sz="1700" dirty="0" err="1"/>
              <a:t>whatever-case</a:t>
            </a:r>
            <a:r>
              <a:rPr lang="sv-SE" sz="1700" dirty="0"/>
              <a:t>.</a:t>
            </a:r>
          </a:p>
          <a:p>
            <a:r>
              <a:rPr lang="sv-SE" sz="1700" dirty="0"/>
              <a:t>Prefix </a:t>
            </a:r>
            <a:r>
              <a:rPr lang="sv-SE" sz="1700" dirty="0" err="1"/>
              <a:t>whichever</a:t>
            </a:r>
            <a:r>
              <a:rPr lang="sv-SE" sz="1700" dirty="0"/>
              <a:t> </a:t>
            </a:r>
            <a:r>
              <a:rPr lang="sv-SE" sz="1700" dirty="0" err="1"/>
              <a:t>way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 </a:t>
            </a:r>
            <a:r>
              <a:rPr lang="sv-SE" sz="1700" dirty="0" err="1"/>
              <a:t>want</a:t>
            </a:r>
            <a:r>
              <a:rPr lang="sv-SE" sz="1700" dirty="0"/>
              <a:t>, </a:t>
            </a:r>
            <a:r>
              <a:rPr lang="sv-SE" sz="1700" dirty="0" err="1"/>
              <a:t>but</a:t>
            </a:r>
            <a:r>
              <a:rPr lang="sv-SE" sz="1700" dirty="0"/>
              <a:t> </a:t>
            </a:r>
            <a:r>
              <a:rPr lang="sv-SE" sz="1700" dirty="0" err="1"/>
              <a:t>follow</a:t>
            </a:r>
            <a:r>
              <a:rPr lang="sv-SE" sz="1700" dirty="0"/>
              <a:t> the </a:t>
            </a:r>
            <a:r>
              <a:rPr lang="sv-SE" sz="1700" dirty="0" err="1"/>
              <a:t>conventions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 </a:t>
            </a:r>
            <a:r>
              <a:rPr lang="sv-SE" sz="1700" dirty="0" err="1"/>
              <a:t>decided</a:t>
            </a:r>
            <a:r>
              <a:rPr lang="sv-SE" sz="1700" dirty="0"/>
              <a:t> </a:t>
            </a:r>
            <a:r>
              <a:rPr lang="sv-SE" sz="1700" dirty="0" err="1"/>
              <a:t>upon</a:t>
            </a:r>
            <a:r>
              <a:rPr lang="sv-SE" sz="1700" dirty="0"/>
              <a:t>.</a:t>
            </a:r>
          </a:p>
          <a:p>
            <a:pPr lvl="1"/>
            <a:r>
              <a:rPr lang="sv-SE" sz="1300" dirty="0"/>
              <a:t>(</a:t>
            </a:r>
            <a:r>
              <a:rPr lang="sv-SE" sz="1300" dirty="0" err="1"/>
              <a:t>Even</a:t>
            </a:r>
            <a:r>
              <a:rPr lang="sv-SE" sz="1300" dirty="0"/>
              <a:t> </a:t>
            </a:r>
            <a:r>
              <a:rPr lang="sv-SE" sz="1300" dirty="0" err="1"/>
              <a:t>if</a:t>
            </a:r>
            <a:r>
              <a:rPr lang="sv-SE" sz="1300" dirty="0"/>
              <a:t> </a:t>
            </a:r>
            <a:r>
              <a:rPr lang="sv-SE" sz="1300" dirty="0" err="1"/>
              <a:t>hungarian</a:t>
            </a:r>
            <a:r>
              <a:rPr lang="sv-SE" sz="1300" dirty="0"/>
              <a:t> notation hurts my </a:t>
            </a:r>
            <a:r>
              <a:rPr lang="sv-SE" sz="1300" dirty="0" err="1"/>
              <a:t>eyes</a:t>
            </a:r>
            <a:r>
              <a:rPr lang="sv-SE" sz="1300" dirty="0"/>
              <a:t>)</a:t>
            </a:r>
          </a:p>
          <a:p>
            <a:r>
              <a:rPr lang="sv-SE" sz="1700" dirty="0"/>
              <a:t>BUT NEVER EVER NAME STORED PROCEDURES </a:t>
            </a:r>
            <a:r>
              <a:rPr lang="sv-SE" sz="1700" dirty="0" err="1"/>
              <a:t>sp_procname</a:t>
            </a:r>
            <a:r>
              <a:rPr lang="sv-SE" sz="1700" dirty="0"/>
              <a:t>. </a:t>
            </a:r>
            <a:r>
              <a:rPr lang="sv-SE" sz="1700" dirty="0" err="1"/>
              <a:t>It’s</a:t>
            </a:r>
            <a:r>
              <a:rPr lang="sv-SE" sz="1700" dirty="0"/>
              <a:t> UGLY. And it </a:t>
            </a:r>
            <a:r>
              <a:rPr lang="sv-SE" sz="1700" dirty="0" err="1"/>
              <a:t>will</a:t>
            </a:r>
            <a:r>
              <a:rPr lang="sv-SE" sz="1700" dirty="0"/>
              <a:t> </a:t>
            </a:r>
            <a:r>
              <a:rPr lang="sv-SE" sz="1700" dirty="0" err="1"/>
              <a:t>bite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.</a:t>
            </a:r>
          </a:p>
        </p:txBody>
      </p:sp>
      <p:pic>
        <p:nvPicPr>
          <p:cNvPr id="2050" name="Picture 2" descr="three young developers of diverse genders reviewing the naming convention for database objects they just agreed on, with a whiteboard displaying the conventions">
            <a:extLst>
              <a:ext uri="{FF2B5EF4-FFF2-40B4-BE49-F238E27FC236}">
                <a16:creationId xmlns:a16="http://schemas.microsoft.com/office/drawing/2014/main" id="{9B105F22-70F7-6962-2F0B-C34A2FFB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4073" y="661916"/>
            <a:ext cx="5557909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4D436-9639-472D-83D6-09B210D6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800"/>
              <a:t>Readable code, it’s a real thing</a:t>
            </a:r>
            <a:endParaRPr lang="LID4096" sz="4800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junior developer sweating from stress, overwhelmed by a difficult task and messy code">
            <a:extLst>
              <a:ext uri="{FF2B5EF4-FFF2-40B4-BE49-F238E27FC236}">
                <a16:creationId xmlns:a16="http://schemas.microsoft.com/office/drawing/2014/main" id="{77DB82EE-94D3-EDF0-1F48-AA473C3F8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BC9B-95CD-AA02-A623-055E8329A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No nested IF’s and ELSE’s please.</a:t>
            </a: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Remove code that isn’t used. Don’t comment it out.</a:t>
            </a: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Local variables and procedure/function parameters – please don’t name them @P1 or @myLocalVariable</a:t>
            </a:r>
            <a:endParaRPr lang="LID4096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3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4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14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</Words>
  <Application>Microsoft Office PowerPoint</Application>
  <PresentationFormat>Widescreen</PresentationFormat>
  <Paragraphs>110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Calibri Light</vt:lpstr>
      <vt:lpstr>Gotham Medium</vt:lpstr>
      <vt:lpstr>Office Theme</vt:lpstr>
      <vt:lpstr>1_Office Theme</vt:lpstr>
      <vt:lpstr>2_Office Theme</vt:lpstr>
      <vt:lpstr>SQL Server Worst Practices</vt:lpstr>
      <vt:lpstr>PowerPoint Presentation</vt:lpstr>
      <vt:lpstr>PowerPoint Presentation</vt:lpstr>
      <vt:lpstr>Developer oriented</vt:lpstr>
      <vt:lpstr>Bring your C# knowledge into your T-SQL programming</vt:lpstr>
      <vt:lpstr>Be in total control</vt:lpstr>
      <vt:lpstr>Naming conventions are great. </vt:lpstr>
      <vt:lpstr>No, maybe not.</vt:lpstr>
      <vt:lpstr>Readable code, it’s a real thing</vt:lpstr>
      <vt:lpstr>There once was a young(ish) developer</vt:lpstr>
      <vt:lpstr>Don’t let your databases grow out of control</vt:lpstr>
      <vt:lpstr>Some shrink actions you should take on a regular basis</vt:lpstr>
      <vt:lpstr>Taking backups is pretty cool.</vt:lpstr>
      <vt:lpstr>But Magnus, that would never happen in a ”real shop”, right?</vt:lpstr>
      <vt:lpstr>If you don’t know, don’t change</vt:lpstr>
      <vt:lpstr>But by all means, do figure out what some of the settings mean</vt:lpstr>
      <vt:lpstr>.NET developers use git and pipelines. Databases are different, right?</vt:lpstr>
      <vt:lpstr>Test environments – build them, use them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Ahlkvist</dc:creator>
  <cp:lastModifiedBy>Magnus Ahlkvist</cp:lastModifiedBy>
  <cp:revision>14</cp:revision>
  <dcterms:created xsi:type="dcterms:W3CDTF">2024-04-18T18:52:54Z</dcterms:created>
  <dcterms:modified xsi:type="dcterms:W3CDTF">2024-08-30T08:31:17Z</dcterms:modified>
</cp:coreProperties>
</file>